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</p:sldIdLst>
  <p:sldSz cx="7772400" cy="10058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 snapToObjects="1">
      <p:cViewPr varScale="1">
        <p:scale>
          <a:sx n="77" d="100"/>
          <a:sy n="77" d="100"/>
        </p:scale>
        <p:origin x="3630" y="12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E801-40A0-416F-94B7-B539A5CD2A15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866D7-A570-42FE-B3E1-5BE3B887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633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E801-40A0-416F-94B7-B539A5CD2A15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866D7-A570-42FE-B3E1-5BE3B887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962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E801-40A0-416F-94B7-B539A5CD2A15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866D7-A570-42FE-B3E1-5BE3B887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87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E801-40A0-416F-94B7-B539A5CD2A15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866D7-A570-42FE-B3E1-5BE3B887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669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E801-40A0-416F-94B7-B539A5CD2A15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866D7-A570-42FE-B3E1-5BE3B887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76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E801-40A0-416F-94B7-B539A5CD2A15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866D7-A570-42FE-B3E1-5BE3B887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084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E801-40A0-416F-94B7-B539A5CD2A15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866D7-A570-42FE-B3E1-5BE3B887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665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E801-40A0-416F-94B7-B539A5CD2A15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866D7-A570-42FE-B3E1-5BE3B887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960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E801-40A0-416F-94B7-B539A5CD2A15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866D7-A570-42FE-B3E1-5BE3B887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800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E801-40A0-416F-94B7-B539A5CD2A15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866D7-A570-42FE-B3E1-5BE3B887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312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E801-40A0-416F-94B7-B539A5CD2A15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866D7-A570-42FE-B3E1-5BE3B887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839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3E801-40A0-416F-94B7-B539A5CD2A15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866D7-A570-42FE-B3E1-5BE3B887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620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669677" y="2663050"/>
            <a:ext cx="1792478" cy="9643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US" sz="1000" b="1" u="sng" dirty="0" smtClean="0">
                <a:latin typeface="Arial" pitchFamily="34" charset="0"/>
                <a:cs typeface="Arial" pitchFamily="34" charset="0"/>
              </a:rPr>
              <a:t>Type of Survey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        </a:t>
            </a:r>
            <a:endParaRPr lang="en-US" sz="1000" b="1" u="sng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1400"/>
              </a:lnSpc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05. Chem. Treat</a:t>
            </a:r>
          </a:p>
          <a:p>
            <a:pPr marL="228600" indent="-228600">
              <a:lnSpc>
                <a:spcPts val="1400"/>
              </a:lnSpc>
              <a:buAutoNum type="arabicPeriod" startAt="11"/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Non-target</a:t>
            </a:r>
          </a:p>
          <a:p>
            <a:pPr marL="228600" indent="-228600">
              <a:lnSpc>
                <a:spcPts val="1400"/>
              </a:lnSpc>
              <a:buAutoNum type="arabicPeriod" startAt="20"/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Bio.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Collection (TOP 29)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7091" y="228600"/>
            <a:ext cx="6934200" cy="30777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Non-Target/</a:t>
            </a:r>
            <a:r>
              <a:rPr lang="en-US" sz="1400" b="1" dirty="0" err="1" smtClean="0"/>
              <a:t>Chem</a:t>
            </a:r>
            <a:r>
              <a:rPr lang="en-US" sz="1400" b="1" dirty="0" smtClean="0"/>
              <a:t>-Treat Form</a:t>
            </a:r>
            <a:endParaRPr lang="en-US" sz="1400" b="1" dirty="0"/>
          </a:p>
        </p:txBody>
      </p:sp>
      <p:sp>
        <p:nvSpPr>
          <p:cNvPr id="5" name="Rectangle 4"/>
          <p:cNvSpPr/>
          <p:nvPr/>
        </p:nvSpPr>
        <p:spPr>
          <a:xfrm>
            <a:off x="6102091" y="228600"/>
            <a:ext cx="1301646" cy="62871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7091" y="228600"/>
            <a:ext cx="2362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Form </a:t>
            </a:r>
            <a:r>
              <a:rPr lang="en-US" sz="800" smtClean="0">
                <a:latin typeface="Arial" pitchFamily="34" charset="0"/>
                <a:cs typeface="Arial" pitchFamily="34" charset="0"/>
              </a:rPr>
              <a:t>Revised </a:t>
            </a:r>
            <a:r>
              <a:rPr lang="en-US" sz="800" smtClean="0">
                <a:latin typeface="Arial" pitchFamily="34" charset="0"/>
                <a:cs typeface="Arial" pitchFamily="34" charset="0"/>
              </a:rPr>
              <a:t>1/7/20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02091" y="241756"/>
            <a:ext cx="1143000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For Office Use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40291" y="657254"/>
            <a:ext cx="457200" cy="19410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99320" y="457200"/>
            <a:ext cx="58265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Mainstream ___________________________  Tributary ____________________  Reach _____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9320" y="914400"/>
            <a:ext cx="7444887" cy="990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Site Description</a:t>
            </a:r>
          </a:p>
          <a:p>
            <a:pPr>
              <a:lnSpc>
                <a:spcPts val="1400"/>
              </a:lnSpc>
            </a:pP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1400"/>
              </a:lnSpc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Comments</a:t>
            </a:r>
          </a:p>
          <a:p>
            <a:pPr>
              <a:lnSpc>
                <a:spcPts val="1400"/>
              </a:lnSpc>
            </a:pP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1400"/>
              </a:lnSpc>
            </a:pP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2603303" y="1879990"/>
            <a:ext cx="0" cy="296776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148766" y="1956934"/>
            <a:ext cx="2494594" cy="2974003"/>
            <a:chOff x="148766" y="1956934"/>
            <a:chExt cx="2494594" cy="2974003"/>
          </a:xfrm>
        </p:grpSpPr>
        <p:sp>
          <p:nvSpPr>
            <p:cNvPr id="11" name="TextBox 10"/>
            <p:cNvSpPr txBox="1"/>
            <p:nvPr/>
          </p:nvSpPr>
          <p:spPr>
            <a:xfrm>
              <a:off x="199320" y="1956934"/>
              <a:ext cx="2002471" cy="7848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lang="en-US" sz="1000" b="1" u="sng" dirty="0" smtClean="0">
                  <a:latin typeface="Arial" pitchFamily="34" charset="0"/>
                  <a:cs typeface="Arial" pitchFamily="34" charset="0"/>
                </a:rPr>
                <a:t>State</a:t>
              </a:r>
              <a:r>
                <a:rPr lang="en-US" sz="1000" dirty="0" smtClean="0">
                  <a:latin typeface="Arial" pitchFamily="34" charset="0"/>
                  <a:cs typeface="Arial" pitchFamily="34" charset="0"/>
                </a:rPr>
                <a:t>      IL   IN   MI   MN</a:t>
              </a:r>
            </a:p>
            <a:p>
              <a:r>
                <a:rPr lang="en-US" sz="10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000" dirty="0" smtClean="0">
                  <a:latin typeface="Arial" pitchFamily="34" charset="0"/>
                  <a:cs typeface="Arial" pitchFamily="34" charset="0"/>
                </a:rPr>
                <a:t>              NY  OH  PA  WI</a:t>
              </a:r>
              <a:endParaRPr lang="en-US" sz="1000" dirty="0">
                <a:latin typeface="Arial" pitchFamily="34" charset="0"/>
                <a:cs typeface="Arial" pitchFamily="34" charset="0"/>
              </a:endParaRPr>
            </a:p>
            <a:p>
              <a:pPr>
                <a:lnSpc>
                  <a:spcPts val="1400"/>
                </a:lnSpc>
              </a:pPr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County</a:t>
              </a:r>
              <a:r>
                <a:rPr lang="en-US" sz="1000" dirty="0" smtClean="0">
                  <a:latin typeface="Arial" pitchFamily="34" charset="0"/>
                  <a:cs typeface="Arial" pitchFamily="34" charset="0"/>
                </a:rPr>
                <a:t> ___________________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  <a:p>
              <a:pPr>
                <a:lnSpc>
                  <a:spcPts val="1400"/>
                </a:lnSpc>
              </a:pPr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County Number </a:t>
              </a:r>
              <a:r>
                <a:rPr lang="en-US" sz="1000" dirty="0" smtClean="0">
                  <a:latin typeface="Arial" pitchFamily="34" charset="0"/>
                  <a:cs typeface="Arial" pitchFamily="34" charset="0"/>
                </a:rPr>
                <a:t>___ ___ ___</a:t>
              </a:r>
              <a:endParaRPr lang="en-US" sz="1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99320" y="2744496"/>
              <a:ext cx="15359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u="sng" dirty="0" smtClean="0">
                  <a:latin typeface="Arial" pitchFamily="34" charset="0"/>
                  <a:cs typeface="Arial" pitchFamily="34" charset="0"/>
                </a:rPr>
                <a:t>Office</a:t>
              </a:r>
              <a:r>
                <a:rPr lang="en-US" sz="1000" dirty="0" smtClean="0">
                  <a:latin typeface="Arial" pitchFamily="34" charset="0"/>
                  <a:cs typeface="Arial" pitchFamily="34" charset="0"/>
                </a:rPr>
                <a:t>    1 </a:t>
              </a:r>
              <a:r>
                <a:rPr lang="en-US" sz="1000" dirty="0" err="1" smtClean="0">
                  <a:latin typeface="Arial" pitchFamily="34" charset="0"/>
                  <a:cs typeface="Arial" pitchFamily="34" charset="0"/>
                </a:rPr>
                <a:t>Mqt</a:t>
              </a:r>
              <a:r>
                <a:rPr lang="en-US" sz="1000" dirty="0" smtClean="0">
                  <a:latin typeface="Arial" pitchFamily="34" charset="0"/>
                  <a:cs typeface="Arial" pitchFamily="34" charset="0"/>
                </a:rPr>
                <a:t>      2 </a:t>
              </a:r>
              <a:r>
                <a:rPr lang="en-US" sz="1000" dirty="0" err="1" smtClean="0">
                  <a:latin typeface="Arial" pitchFamily="34" charset="0"/>
                  <a:cs typeface="Arial" pitchFamily="34" charset="0"/>
                </a:rPr>
                <a:t>Lud</a:t>
              </a:r>
              <a:endParaRPr lang="en-US" sz="1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12944" y="2987933"/>
              <a:ext cx="197522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u="sng" dirty="0" smtClean="0">
                  <a:latin typeface="Arial" pitchFamily="34" charset="0"/>
                  <a:cs typeface="Arial" pitchFamily="34" charset="0"/>
                </a:rPr>
                <a:t>Lake</a:t>
              </a:r>
              <a:r>
                <a:rPr lang="en-US" sz="1000" dirty="0" smtClean="0">
                  <a:latin typeface="Arial" pitchFamily="34" charset="0"/>
                  <a:cs typeface="Arial" pitchFamily="34" charset="0"/>
                </a:rPr>
                <a:t>      1 Sup    2 </a:t>
              </a:r>
              <a:r>
                <a:rPr lang="en-US" sz="1000" dirty="0" err="1" smtClean="0">
                  <a:latin typeface="Arial" pitchFamily="34" charset="0"/>
                  <a:cs typeface="Arial" pitchFamily="34" charset="0"/>
                </a:rPr>
                <a:t>Mich</a:t>
              </a:r>
              <a:r>
                <a:rPr lang="en-US" sz="1000" dirty="0" smtClean="0">
                  <a:latin typeface="Arial" pitchFamily="34" charset="0"/>
                  <a:cs typeface="Arial" pitchFamily="34" charset="0"/>
                </a:rPr>
                <a:t>    3 </a:t>
              </a:r>
              <a:r>
                <a:rPr lang="en-US" sz="1000" dirty="0" err="1" smtClean="0">
                  <a:latin typeface="Arial" pitchFamily="34" charset="0"/>
                  <a:cs typeface="Arial" pitchFamily="34" charset="0"/>
                </a:rPr>
                <a:t>Hur</a:t>
              </a:r>
              <a:endParaRPr lang="en-US" sz="1000" dirty="0" smtClean="0">
                <a:latin typeface="Arial" pitchFamily="34" charset="0"/>
                <a:cs typeface="Arial" pitchFamily="34" charset="0"/>
              </a:endParaRPr>
            </a:p>
            <a:p>
              <a:r>
                <a:rPr lang="en-US" sz="10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000" dirty="0" smtClean="0">
                  <a:latin typeface="Arial" pitchFamily="34" charset="0"/>
                  <a:cs typeface="Arial" pitchFamily="34" charset="0"/>
                </a:rPr>
                <a:t>             4 Erie    5 </a:t>
              </a:r>
              <a:r>
                <a:rPr lang="en-US" sz="1000" dirty="0" err="1" smtClean="0">
                  <a:latin typeface="Arial" pitchFamily="34" charset="0"/>
                  <a:cs typeface="Arial" pitchFamily="34" charset="0"/>
                </a:rPr>
                <a:t>Ont</a:t>
              </a:r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48766" y="3427961"/>
              <a:ext cx="2494594" cy="15029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lang="en-US" sz="1000" dirty="0" smtClean="0">
                  <a:latin typeface="Arial" pitchFamily="34" charset="0"/>
                  <a:cs typeface="Arial" pitchFamily="34" charset="0"/>
                </a:rPr>
                <a:t>Stream  ___ ___ ___</a:t>
              </a:r>
            </a:p>
            <a:p>
              <a:pPr algn="ctr">
                <a:lnSpc>
                  <a:spcPts val="1600"/>
                </a:lnSpc>
              </a:pPr>
              <a:r>
                <a:rPr lang="en-US" sz="1000" dirty="0" smtClean="0">
                  <a:latin typeface="Arial" pitchFamily="34" charset="0"/>
                  <a:cs typeface="Arial" pitchFamily="34" charset="0"/>
                </a:rPr>
                <a:t>Zone      ___ ___</a:t>
              </a:r>
            </a:p>
            <a:p>
              <a:pPr algn="ctr">
                <a:lnSpc>
                  <a:spcPts val="1600"/>
                </a:lnSpc>
              </a:pPr>
              <a:r>
                <a:rPr lang="en-US" sz="1000" dirty="0" smtClean="0">
                  <a:latin typeface="Arial" pitchFamily="34" charset="0"/>
                  <a:cs typeface="Arial" pitchFamily="34" charset="0"/>
                </a:rPr>
                <a:t>Station   ___ ___ ___</a:t>
              </a:r>
            </a:p>
            <a:p>
              <a:pPr>
                <a:lnSpc>
                  <a:spcPts val="1600"/>
                </a:lnSpc>
              </a:pPr>
              <a:r>
                <a:rPr lang="en-US" sz="1000" dirty="0" smtClean="0">
                  <a:latin typeface="Arial" pitchFamily="34" charset="0"/>
                  <a:cs typeface="Arial" pitchFamily="34" charset="0"/>
                </a:rPr>
                <a:t>              Mileage </a:t>
              </a:r>
              <a:r>
                <a:rPr lang="en-US" sz="1000" dirty="0">
                  <a:latin typeface="Arial" pitchFamily="34" charset="0"/>
                  <a:cs typeface="Arial" pitchFamily="34" charset="0"/>
                </a:rPr>
                <a:t>___ ___ </a:t>
              </a:r>
              <a:r>
                <a:rPr lang="en-US" sz="1000" dirty="0" smtClean="0">
                  <a:latin typeface="Arial" pitchFamily="34" charset="0"/>
                  <a:cs typeface="Arial" pitchFamily="34" charset="0"/>
                </a:rPr>
                <a:t>. ___ ___</a:t>
              </a:r>
            </a:p>
            <a:p>
              <a:pPr>
                <a:lnSpc>
                  <a:spcPts val="1600"/>
                </a:lnSpc>
              </a:pPr>
              <a:r>
                <a:rPr lang="en-US" sz="1000" dirty="0" smtClean="0">
                  <a:latin typeface="Arial" pitchFamily="34" charset="0"/>
                  <a:cs typeface="Arial" pitchFamily="34" charset="0"/>
                </a:rPr>
                <a:t>Reference I.D.   ___ ___ ___ ___ ___</a:t>
              </a:r>
              <a:endParaRPr lang="en-US" sz="1000" dirty="0">
                <a:latin typeface="Arial" pitchFamily="34" charset="0"/>
                <a:cs typeface="Arial" pitchFamily="34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sz="1000" dirty="0" smtClean="0">
                  <a:latin typeface="Arial" pitchFamily="34" charset="0"/>
                  <a:cs typeface="Arial" pitchFamily="34" charset="0"/>
                </a:rPr>
                <a:t>Month  ___ ___    Day  ___ ___  20__ __</a:t>
              </a:r>
            </a:p>
            <a:p>
              <a:endParaRPr lang="en-US" sz="10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2662219" y="1879990"/>
            <a:ext cx="1518364" cy="794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US" sz="1000" b="1" u="sng" dirty="0" smtClean="0">
                <a:latin typeface="Arial" pitchFamily="34" charset="0"/>
                <a:cs typeface="Arial" pitchFamily="34" charset="0"/>
              </a:rPr>
              <a:t>Direction from access</a:t>
            </a:r>
          </a:p>
          <a:p>
            <a:pPr marL="228600" indent="-228600">
              <a:lnSpc>
                <a:spcPts val="1400"/>
              </a:lnSpc>
              <a:buAutoNum type="arabicPeriod"/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Up</a:t>
            </a:r>
          </a:p>
          <a:p>
            <a:pPr marL="228600" indent="-228600">
              <a:lnSpc>
                <a:spcPts val="1400"/>
              </a:lnSpc>
              <a:buAutoNum type="arabicPeriod"/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Down</a:t>
            </a:r>
          </a:p>
          <a:p>
            <a:pPr marL="228600" indent="-228600">
              <a:lnSpc>
                <a:spcPts val="1400"/>
              </a:lnSpc>
              <a:buAutoNum type="arabicPeriod"/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Both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4456147" y="1879990"/>
            <a:ext cx="0" cy="296776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425383" y="1879990"/>
            <a:ext cx="1608133" cy="8233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000" b="1" u="sng" dirty="0" smtClean="0">
                <a:latin typeface="Arial" pitchFamily="34" charset="0"/>
                <a:cs typeface="Arial" pitchFamily="34" charset="0"/>
              </a:rPr>
              <a:t>Data Collection Method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1400"/>
              </a:lnSpc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03. 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Scap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1400"/>
              </a:lnSpc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04. 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Fyke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1400"/>
              </a:lnSpc>
            </a:pP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6033516" y="1904415"/>
            <a:ext cx="0" cy="294333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500236" y="2549351"/>
            <a:ext cx="1417376" cy="14003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u="sng" dirty="0" smtClean="0">
                <a:latin typeface="Arial" pitchFamily="34" charset="0"/>
                <a:cs typeface="Arial" pitchFamily="34" charset="0"/>
              </a:rPr>
              <a:t>Water Levels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1500"/>
              </a:lnSpc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1.  Dry</a:t>
            </a:r>
          </a:p>
          <a:p>
            <a:pPr>
              <a:lnSpc>
                <a:spcPts val="1500"/>
              </a:lnSpc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2.  Dry between pools</a:t>
            </a:r>
          </a:p>
          <a:p>
            <a:pPr>
              <a:lnSpc>
                <a:spcPts val="1500"/>
              </a:lnSpc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4.  Low</a:t>
            </a:r>
          </a:p>
          <a:p>
            <a:pPr>
              <a:lnSpc>
                <a:spcPts val="1500"/>
              </a:lnSpc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5.  Normal</a:t>
            </a:r>
          </a:p>
          <a:p>
            <a:pPr>
              <a:lnSpc>
                <a:spcPts val="1500"/>
              </a:lnSpc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6.  High</a:t>
            </a:r>
          </a:p>
          <a:p>
            <a:pPr>
              <a:lnSpc>
                <a:spcPts val="1500"/>
              </a:lnSpc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8.  Flooding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17145" y="3985977"/>
            <a:ext cx="150874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000" b="1" u="sng" dirty="0" smtClean="0">
                <a:latin typeface="Arial" pitchFamily="34" charset="0"/>
                <a:cs typeface="Arial" pitchFamily="34" charset="0"/>
              </a:rPr>
              <a:t>Collecting Conditions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1500"/>
              </a:lnSpc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1.  Good</a:t>
            </a:r>
          </a:p>
          <a:p>
            <a:pPr>
              <a:lnSpc>
                <a:spcPts val="1500"/>
              </a:lnSpc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2.  Fair</a:t>
            </a:r>
          </a:p>
          <a:p>
            <a:pPr>
              <a:lnSpc>
                <a:spcPts val="1500"/>
              </a:lnSpc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3.  Poor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093646" y="1879990"/>
            <a:ext cx="77777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000" b="1" u="sng" dirty="0" smtClean="0">
                <a:latin typeface="Arial" pitchFamily="34" charset="0"/>
                <a:cs typeface="Arial" pitchFamily="34" charset="0"/>
              </a:rPr>
              <a:t>Turbidity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1500"/>
              </a:lnSpc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1.  Clear</a:t>
            </a:r>
          </a:p>
          <a:p>
            <a:pPr>
              <a:lnSpc>
                <a:spcPts val="1500"/>
              </a:lnSpc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2.  Slightly</a:t>
            </a:r>
          </a:p>
          <a:p>
            <a:pPr>
              <a:lnSpc>
                <a:spcPts val="1500"/>
              </a:lnSpc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3.  Turbid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093646" y="2744496"/>
            <a:ext cx="1500732" cy="19774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u="sng" dirty="0" smtClean="0">
                <a:latin typeface="Arial" pitchFamily="34" charset="0"/>
                <a:cs typeface="Arial" pitchFamily="34" charset="0"/>
              </a:rPr>
              <a:t>Collection Problems</a:t>
            </a:r>
          </a:p>
          <a:p>
            <a:pPr>
              <a:lnSpc>
                <a:spcPts val="1500"/>
              </a:lnSpc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1.  Water Depth</a:t>
            </a:r>
          </a:p>
          <a:p>
            <a:pPr>
              <a:lnSpc>
                <a:spcPts val="1500"/>
              </a:lnSpc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2.  Soft Bottom</a:t>
            </a:r>
          </a:p>
          <a:p>
            <a:pPr>
              <a:lnSpc>
                <a:spcPts val="1500"/>
              </a:lnSpc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3.  Visibility</a:t>
            </a:r>
          </a:p>
          <a:p>
            <a:pPr>
              <a:lnSpc>
                <a:spcPts val="1500"/>
              </a:lnSpc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4. 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Instream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Vegetation</a:t>
            </a:r>
          </a:p>
          <a:p>
            <a:pPr>
              <a:lnSpc>
                <a:spcPts val="1500"/>
              </a:lnSpc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5.  Brush on Banks</a:t>
            </a:r>
          </a:p>
          <a:p>
            <a:pPr>
              <a:lnSpc>
                <a:spcPts val="1500"/>
              </a:lnSpc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6.  Current</a:t>
            </a:r>
          </a:p>
          <a:p>
            <a:pPr>
              <a:lnSpc>
                <a:spcPts val="1500"/>
              </a:lnSpc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7.  Equipment</a:t>
            </a:r>
          </a:p>
          <a:p>
            <a:pPr>
              <a:lnSpc>
                <a:spcPts val="1500"/>
              </a:lnSpc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8.  Other</a:t>
            </a:r>
          </a:p>
          <a:p>
            <a:pPr>
              <a:lnSpc>
                <a:spcPts val="1500"/>
              </a:lnSpc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9.  None</a:t>
            </a:r>
          </a:p>
        </p:txBody>
      </p:sp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1847050"/>
              </p:ext>
            </p:extLst>
          </p:nvPr>
        </p:nvGraphicFramePr>
        <p:xfrm>
          <a:off x="202568" y="4876326"/>
          <a:ext cx="3651624" cy="16011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4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33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6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1235">
                <a:tc gridSpan="3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FIELD PERSONNEL</a:t>
                      </a:r>
                      <a:endParaRPr lang="en-US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244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Arial" pitchFamily="34" charset="0"/>
                          <a:cs typeface="Arial" pitchFamily="34" charset="0"/>
                        </a:rPr>
                        <a:t>F.I.</a:t>
                      </a:r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Arial" pitchFamily="34" charset="0"/>
                          <a:cs typeface="Arial" pitchFamily="34" charset="0"/>
                        </a:rPr>
                        <a:t>Last Name</a:t>
                      </a:r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Arial" pitchFamily="34" charset="0"/>
                          <a:cs typeface="Arial" pitchFamily="34" charset="0"/>
                        </a:rPr>
                        <a:t>I.D. Code</a:t>
                      </a:r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8244"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8244"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8244"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6904"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3820166"/>
              </p:ext>
            </p:extLst>
          </p:nvPr>
        </p:nvGraphicFramePr>
        <p:xfrm>
          <a:off x="3921763" y="4877169"/>
          <a:ext cx="3611622" cy="16002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30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0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51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27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6106">
                <a:tc gridSpan="4"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TRS VISITS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82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itchFamily="34" charset="0"/>
                          <a:cs typeface="Arial" pitchFamily="34" charset="0"/>
                        </a:rPr>
                        <a:t> TWP.</a:t>
                      </a:r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itchFamily="34" charset="0"/>
                          <a:cs typeface="Arial" pitchFamily="34" charset="0"/>
                        </a:rPr>
                        <a:t>RANGE</a:t>
                      </a:r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itchFamily="34" charset="0"/>
                          <a:cs typeface="Arial" pitchFamily="34" charset="0"/>
                        </a:rPr>
                        <a:t>SEC.</a:t>
                      </a:r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itchFamily="34" charset="0"/>
                          <a:cs typeface="Arial" pitchFamily="34" charset="0"/>
                        </a:rPr>
                        <a:t>QTR.</a:t>
                      </a:r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8935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Arial" pitchFamily="34" charset="0"/>
                          <a:cs typeface="Arial" pitchFamily="34" charset="0"/>
                        </a:rPr>
                        <a:t>___ ___ ___            ___ ___ ___             ___ ___              ___ ___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Arial" pitchFamily="34" charset="0"/>
                          <a:cs typeface="Arial" pitchFamily="34" charset="0"/>
                        </a:rPr>
                        <a:t>___ ___ ___            ___ ___ ___             ___ ___              ___ ___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Arial" pitchFamily="34" charset="0"/>
                          <a:cs typeface="Arial" pitchFamily="34" charset="0"/>
                        </a:rPr>
                        <a:t>___ ___ ___            ___ ___ ___             ___ ___              ___ ___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Arial" pitchFamily="34" charset="0"/>
                          <a:cs typeface="Arial" pitchFamily="34" charset="0"/>
                        </a:rPr>
                        <a:t>___ ___ ___            ___ ___ ___             ___ ___              ___ ___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2" name="Tab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2279774"/>
              </p:ext>
            </p:extLst>
          </p:nvPr>
        </p:nvGraphicFramePr>
        <p:xfrm>
          <a:off x="202568" y="6550222"/>
          <a:ext cx="7330818" cy="15828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70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63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89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95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28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660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79704">
                <a:tc gridSpan="6"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NET USAGE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064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itchFamily="34" charset="0"/>
                          <a:cs typeface="Arial" pitchFamily="34" charset="0"/>
                        </a:rPr>
                        <a:t>Net Type</a:t>
                      </a:r>
                    </a:p>
                    <a:p>
                      <a:pPr algn="ctr"/>
                      <a:r>
                        <a:rPr lang="en-US" sz="900" dirty="0" smtClean="0">
                          <a:latin typeface="Arial" pitchFamily="34" charset="0"/>
                          <a:cs typeface="Arial" pitchFamily="34" charset="0"/>
                        </a:rPr>
                        <a:t>(code)</a:t>
                      </a:r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itchFamily="34" charset="0"/>
                          <a:cs typeface="Arial" pitchFamily="34" charset="0"/>
                        </a:rPr>
                        <a:t>Size (</a:t>
                      </a:r>
                      <a:r>
                        <a:rPr lang="en-US" sz="900" dirty="0" err="1" smtClean="0">
                          <a:latin typeface="Arial" pitchFamily="34" charset="0"/>
                          <a:cs typeface="Arial" pitchFamily="34" charset="0"/>
                        </a:rPr>
                        <a:t>ft</a:t>
                      </a:r>
                      <a:r>
                        <a:rPr lang="en-US" sz="900" dirty="0" smtClean="0">
                          <a:latin typeface="Arial" pitchFamily="34" charset="0"/>
                          <a:cs typeface="Arial" pitchFamily="34" charset="0"/>
                        </a:rPr>
                        <a:t> x </a:t>
                      </a:r>
                      <a:r>
                        <a:rPr lang="en-US" sz="900" dirty="0" err="1" smtClean="0">
                          <a:latin typeface="Arial" pitchFamily="34" charset="0"/>
                          <a:cs typeface="Arial" pitchFamily="34" charset="0"/>
                        </a:rPr>
                        <a:t>ft</a:t>
                      </a:r>
                      <a:r>
                        <a:rPr lang="en-US" sz="90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itchFamily="34" charset="0"/>
                          <a:cs typeface="Arial" pitchFamily="34" charset="0"/>
                        </a:rPr>
                        <a:t># of nets</a:t>
                      </a:r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itchFamily="34" charset="0"/>
                          <a:cs typeface="Arial" pitchFamily="34" charset="0"/>
                        </a:rPr>
                        <a:t>Time ended (military)</a:t>
                      </a:r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</a:p>
                    <a:p>
                      <a:pPr algn="ctr"/>
                      <a:r>
                        <a:rPr lang="en-US" sz="900" dirty="0" smtClean="0">
                          <a:latin typeface="Arial" pitchFamily="34" charset="0"/>
                          <a:cs typeface="Arial" pitchFamily="34" charset="0"/>
                        </a:rPr>
                        <a:t>Hours</a:t>
                      </a:r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itchFamily="34" charset="0"/>
                          <a:cs typeface="Arial" pitchFamily="34" charset="0"/>
                        </a:rPr>
                        <a:t>Distance Examined (meters)</a:t>
                      </a:r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374">
                <a:tc>
                  <a:txBody>
                    <a:bodyPr/>
                    <a:lstStyle/>
                    <a:p>
                      <a:r>
                        <a:rPr lang="en-US" sz="900" dirty="0" err="1" smtClean="0">
                          <a:latin typeface="Arial" pitchFamily="34" charset="0"/>
                          <a:cs typeface="Arial" pitchFamily="34" charset="0"/>
                        </a:rPr>
                        <a:t>Scap</a:t>
                      </a:r>
                      <a:r>
                        <a:rPr lang="en-US" sz="900" dirty="0" smtClean="0">
                          <a:latin typeface="Arial" pitchFamily="34" charset="0"/>
                          <a:cs typeface="Arial" pitchFamily="34" charset="0"/>
                        </a:rPr>
                        <a:t> (3)</a:t>
                      </a:r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2374">
                <a:tc rowSpan="4">
                  <a:txBody>
                    <a:bodyPr/>
                    <a:lstStyle/>
                    <a:p>
                      <a:r>
                        <a:rPr lang="en-US" sz="900" dirty="0" err="1" smtClean="0">
                          <a:latin typeface="Arial" pitchFamily="34" charset="0"/>
                          <a:cs typeface="Arial" pitchFamily="34" charset="0"/>
                        </a:rPr>
                        <a:t>Fyke</a:t>
                      </a:r>
                      <a:r>
                        <a:rPr lang="en-US" sz="900" dirty="0" smtClean="0">
                          <a:latin typeface="Arial" pitchFamily="34" charset="0"/>
                          <a:cs typeface="Arial" pitchFamily="34" charset="0"/>
                        </a:rPr>
                        <a:t> (4)</a:t>
                      </a:r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2374">
                <a:tc vMerge="1">
                  <a:txBody>
                    <a:bodyPr/>
                    <a:lstStyle/>
                    <a:p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374">
                <a:tc vMerge="1">
                  <a:txBody>
                    <a:bodyPr/>
                    <a:lstStyle/>
                    <a:p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143">
                <a:tc vMerge="1">
                  <a:txBody>
                    <a:bodyPr/>
                    <a:lstStyle/>
                    <a:p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2669677" y="3441988"/>
            <a:ext cx="1686680" cy="16825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US" sz="1000" b="1" u="sng" dirty="0" smtClean="0">
                <a:latin typeface="Arial" pitchFamily="34" charset="0"/>
                <a:cs typeface="Arial" pitchFamily="34" charset="0"/>
              </a:rPr>
              <a:t>Below Application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        </a:t>
            </a:r>
            <a:endParaRPr lang="en-US" sz="1000" b="1" u="sng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1400"/>
              </a:lnSpc>
            </a:pPr>
            <a:r>
              <a:rPr lang="en-US" sz="1000" u="sng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es    </a:t>
            </a:r>
          </a:p>
          <a:p>
            <a:pPr>
              <a:lnSpc>
                <a:spcPts val="1400"/>
              </a:lnSpc>
            </a:pPr>
            <a:r>
              <a:rPr lang="en-US" sz="1000" u="sng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o</a:t>
            </a:r>
          </a:p>
          <a:p>
            <a:pPr>
              <a:lnSpc>
                <a:spcPts val="1400"/>
              </a:lnSpc>
            </a:pP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1400"/>
              </a:lnSpc>
            </a:pPr>
            <a:r>
              <a:rPr lang="en-US" sz="1000" b="1" u="sng" dirty="0" smtClean="0">
                <a:latin typeface="Arial" pitchFamily="34" charset="0"/>
                <a:cs typeface="Arial" pitchFamily="34" charset="0"/>
              </a:rPr>
              <a:t>Non-Target Random Site</a:t>
            </a:r>
            <a:endParaRPr lang="en-US" sz="1000" b="1" u="sng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1400"/>
              </a:lnSpc>
            </a:pPr>
            <a:r>
              <a:rPr lang="en-US" sz="1000" u="sng" dirty="0">
                <a:latin typeface="Arial" pitchFamily="34" charset="0"/>
                <a:cs typeface="Arial" pitchFamily="34" charset="0"/>
              </a:rPr>
              <a:t>Y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es    </a:t>
            </a:r>
          </a:p>
          <a:p>
            <a:pPr>
              <a:lnSpc>
                <a:spcPts val="1400"/>
              </a:lnSpc>
            </a:pPr>
            <a:r>
              <a:rPr lang="en-US" sz="1000" u="sng" dirty="0">
                <a:latin typeface="Arial" pitchFamily="34" charset="0"/>
                <a:cs typeface="Arial" pitchFamily="34" charset="0"/>
              </a:rPr>
              <a:t>N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o</a:t>
            </a:r>
          </a:p>
          <a:p>
            <a:pPr>
              <a:lnSpc>
                <a:spcPts val="1400"/>
              </a:lnSpc>
            </a:pP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1200555" y="1111890"/>
            <a:ext cx="60445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77505" y="1264290"/>
            <a:ext cx="696758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929015" y="1458755"/>
            <a:ext cx="63160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77505" y="1611155"/>
            <a:ext cx="696758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77505" y="1763555"/>
            <a:ext cx="696758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752914" y="4416864"/>
            <a:ext cx="64457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4822835"/>
              </p:ext>
            </p:extLst>
          </p:nvPr>
        </p:nvGraphicFramePr>
        <p:xfrm>
          <a:off x="199320" y="8179413"/>
          <a:ext cx="7334065" cy="1696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31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24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24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24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6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132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66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74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743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12007">
                <a:tc gridSpan="9"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Species Catch Table; Condition Codes: 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1=Sick</a:t>
                      </a: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    2=Dead from </a:t>
                      </a:r>
                      <a:r>
                        <a:rPr lang="en-US" sz="1000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Lampricide</a:t>
                      </a: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    3=Alive       4=Dead from Other Causes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007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 Species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 smtClean="0">
                          <a:latin typeface="Arial" pitchFamily="34" charset="0"/>
                          <a:cs typeface="Arial" pitchFamily="34" charset="0"/>
                        </a:rPr>
                        <a:t>Spp</a:t>
                      </a:r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 Code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Cond</a:t>
                      </a:r>
                      <a:r>
                        <a:rPr lang="en-US" sz="1000" baseline="0" dirty="0" smtClean="0">
                          <a:latin typeface="Arial" pitchFamily="34" charset="0"/>
                          <a:cs typeface="Arial" pitchFamily="34" charset="0"/>
                        </a:rPr>
                        <a:t> Code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Number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0" marR="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 Species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 smtClean="0">
                          <a:latin typeface="Arial" pitchFamily="34" charset="0"/>
                          <a:cs typeface="Arial" pitchFamily="34" charset="0"/>
                        </a:rPr>
                        <a:t>Spp</a:t>
                      </a:r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 Code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Cond</a:t>
                      </a:r>
                      <a:r>
                        <a:rPr lang="en-US" sz="1000" baseline="0" dirty="0" smtClean="0">
                          <a:latin typeface="Arial" pitchFamily="34" charset="0"/>
                          <a:cs typeface="Arial" pitchFamily="34" charset="0"/>
                        </a:rPr>
                        <a:t> Code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Number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007">
                <a:tc>
                  <a:txBody>
                    <a:bodyPr/>
                    <a:lstStyle/>
                    <a:p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0" marR="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2007">
                <a:tc>
                  <a:txBody>
                    <a:bodyPr/>
                    <a:lstStyle/>
                    <a:p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0" marR="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2007">
                <a:tc>
                  <a:txBody>
                    <a:bodyPr/>
                    <a:lstStyle/>
                    <a:p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0" marR="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007">
                <a:tc>
                  <a:txBody>
                    <a:bodyPr/>
                    <a:lstStyle/>
                    <a:p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0" marR="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007">
                <a:tc>
                  <a:txBody>
                    <a:bodyPr/>
                    <a:lstStyle/>
                    <a:p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0" marR="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2007">
                <a:tc>
                  <a:txBody>
                    <a:bodyPr/>
                    <a:lstStyle/>
                    <a:p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0" marR="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769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779775"/>
              </p:ext>
            </p:extLst>
          </p:nvPr>
        </p:nvGraphicFramePr>
        <p:xfrm>
          <a:off x="228600" y="1056244"/>
          <a:ext cx="1814160" cy="6899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08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4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9967"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Stage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L(mm)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Freq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9253975"/>
              </p:ext>
            </p:extLst>
          </p:nvPr>
        </p:nvGraphicFramePr>
        <p:xfrm>
          <a:off x="2095195" y="1056240"/>
          <a:ext cx="1829410" cy="6899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28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2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9967"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Stage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L(mm)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Freq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</a:tbl>
          </a:graphicData>
        </a:graphic>
      </p:graphicFrame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985101"/>
              </p:ext>
            </p:extLst>
          </p:nvPr>
        </p:nvGraphicFramePr>
        <p:xfrm>
          <a:off x="3962400" y="1056240"/>
          <a:ext cx="1752600" cy="6899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9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98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9967"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Stage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L(mm)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Freq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</a:tbl>
          </a:graphicData>
        </a:graphic>
      </p:graphicFrame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6047140"/>
              </p:ext>
            </p:extLst>
          </p:nvPr>
        </p:nvGraphicFramePr>
        <p:xfrm>
          <a:off x="5761920" y="1056240"/>
          <a:ext cx="1781880" cy="6899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5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96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67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9967"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Stage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L(mm)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Freq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229967"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</a:tbl>
          </a:graphicData>
        </a:graphic>
      </p:graphicFrame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132896"/>
              </p:ext>
            </p:extLst>
          </p:nvPr>
        </p:nvGraphicFramePr>
        <p:xfrm>
          <a:off x="228600" y="825810"/>
          <a:ext cx="7326348" cy="207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263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8859"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Summary Sea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Lamprey Larval/Transformer Length Frequency Table  ( </a:t>
                      </a:r>
                      <a:r>
                        <a:rPr lang="en-US" sz="1000" b="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Ammocete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= A, Transformer = T )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6053888" y="511846"/>
            <a:ext cx="15008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latin typeface="Arial" pitchFamily="34" charset="0"/>
                <a:cs typeface="Arial" pitchFamily="34" charset="0"/>
              </a:rPr>
              <a:t>Preserved    Y   /   N</a:t>
            </a:r>
            <a:endParaRPr lang="en-US" sz="1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6" name="Tab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0338571"/>
              </p:ext>
            </p:extLst>
          </p:nvPr>
        </p:nvGraphicFramePr>
        <p:xfrm>
          <a:off x="247026" y="518570"/>
          <a:ext cx="2494554" cy="2394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45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9497">
                <a:tc>
                  <a:txBody>
                    <a:bodyPr/>
                    <a:lstStyle/>
                    <a:p>
                      <a:pPr algn="l"/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Field ID Performed</a:t>
                      </a:r>
                      <a:r>
                        <a:rPr lang="en-US" sz="8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by: _________     _________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7026742"/>
              </p:ext>
            </p:extLst>
          </p:nvPr>
        </p:nvGraphicFramePr>
        <p:xfrm>
          <a:off x="223878" y="8046013"/>
          <a:ext cx="3879202" cy="1696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22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7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81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78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7935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SEA</a:t>
                      </a: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LAMPREYS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192">
                <a:tc>
                  <a:txBody>
                    <a:bodyPr/>
                    <a:lstStyle/>
                    <a:p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Code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Number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Min Length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Max Length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192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Adult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(001)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192">
                <a:tc>
                  <a:txBody>
                    <a:bodyPr/>
                    <a:lstStyle/>
                    <a:p>
                      <a:r>
                        <a:rPr lang="en-US" sz="1000" b="0" dirty="0" err="1" smtClean="0">
                          <a:latin typeface="Arial" pitchFamily="34" charset="0"/>
                          <a:cs typeface="Arial" pitchFamily="34" charset="0"/>
                        </a:rPr>
                        <a:t>Ammocete</a:t>
                      </a:r>
                      <a:endParaRPr lang="en-US" sz="1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(002)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192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Transformer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(003)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192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Residual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(250)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192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Young-of-</a:t>
                      </a:r>
                      <a:r>
                        <a:rPr lang="en-US" sz="1000" dirty="0" err="1" smtClean="0">
                          <a:latin typeface="Arial" pitchFamily="34" charset="0"/>
                          <a:cs typeface="Arial" pitchFamily="34" charset="0"/>
                        </a:rPr>
                        <a:t>Yr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(251)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538250"/>
              </p:ext>
            </p:extLst>
          </p:nvPr>
        </p:nvGraphicFramePr>
        <p:xfrm>
          <a:off x="4201891" y="8046014"/>
          <a:ext cx="3352805" cy="1697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07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03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03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03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03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03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03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6590">
                <a:tc gridSpan="7"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NATIVE LAMPREYS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832">
                <a:tc rowSpan="2"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  Species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Adult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Transformer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err="1" smtClean="0">
                          <a:latin typeface="Arial" pitchFamily="34" charset="0"/>
                          <a:cs typeface="Arial" pitchFamily="34" charset="0"/>
                        </a:rPr>
                        <a:t>Ammocete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832">
                <a:tc vMerge="1">
                  <a:txBody>
                    <a:bodyPr/>
                    <a:lstStyle/>
                    <a:p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 Code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#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 Code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#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 Code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#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2832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 Silver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 (004)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 (160)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2832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 N. Brook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 (006)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 (161)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832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 Chestnut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 (009)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 (162)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832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000" dirty="0" err="1" smtClean="0">
                          <a:latin typeface="Arial" pitchFamily="34" charset="0"/>
                          <a:cs typeface="Arial" pitchFamily="34" charset="0"/>
                        </a:rPr>
                        <a:t>Ichthyo</a:t>
                      </a:r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r>
                        <a:rPr lang="en-US" sz="1000" dirty="0" err="1" smtClean="0">
                          <a:latin typeface="Arial" pitchFamily="34" charset="0"/>
                          <a:cs typeface="Arial" pitchFamily="34" charset="0"/>
                        </a:rPr>
                        <a:t>spp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 (008)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2832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 Am. Brook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 (011)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 (163)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 (012)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725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B87368BC73F9D428A351703ABE007F5" ma:contentTypeVersion="4" ma:contentTypeDescription="Create a new document." ma:contentTypeScope="" ma:versionID="d701c65dee4661bca87ad6740b25d144">
  <xsd:schema xmlns:xsd="http://www.w3.org/2001/XMLSchema" xmlns:xs="http://www.w3.org/2001/XMLSchema" xmlns:p="http://schemas.microsoft.com/office/2006/metadata/properties" xmlns:ns2="2a8990df-81a4-4ced-895e-85c19728b0fd" xmlns:ns3="695497af-8b46-41d7-8b67-eaae34f6699e" targetNamespace="http://schemas.microsoft.com/office/2006/metadata/properties" ma:root="true" ma:fieldsID="84c3ad6dd4db010103661ef06364cbb9" ns2:_="" ns3:_="">
    <xsd:import namespace="2a8990df-81a4-4ced-895e-85c19728b0fd"/>
    <xsd:import namespace="695497af-8b46-41d7-8b67-eaae34f6699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8990df-81a4-4ced-895e-85c19728b0f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5497af-8b46-41d7-8b67-eaae34f6699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D741702-9467-4A39-A222-8E11CF5AEA5A}"/>
</file>

<file path=customXml/itemProps2.xml><?xml version="1.0" encoding="utf-8"?>
<ds:datastoreItem xmlns:ds="http://schemas.openxmlformats.org/officeDocument/2006/customXml" ds:itemID="{AAC41887-6034-4B51-BC2D-0397310FB173}"/>
</file>

<file path=customXml/itemProps3.xml><?xml version="1.0" encoding="utf-8"?>
<ds:datastoreItem xmlns:ds="http://schemas.openxmlformats.org/officeDocument/2006/customXml" ds:itemID="{1BF5EA93-CC8F-4EDA-8833-D44CADD78921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472</Words>
  <Application>Microsoft Office PowerPoint</Application>
  <PresentationFormat>Custom</PresentationFormat>
  <Paragraphs>156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2013-04-17T19:50:41Z</dcterms:created>
  <dcterms:modified xsi:type="dcterms:W3CDTF">2020-02-14T13:22:35Z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0x010100FB87368BC73F9D428A351703ABE007F5</vt:lpwstr>
  </property>
</Properties>
</file>